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85" r:id="rId3"/>
    <p:sldId id="286" r:id="rId4"/>
    <p:sldId id="294" r:id="rId5"/>
    <p:sldId id="299" r:id="rId6"/>
    <p:sldId id="296" r:id="rId7"/>
    <p:sldId id="297" r:id="rId8"/>
    <p:sldId id="298" r:id="rId9"/>
    <p:sldId id="300" r:id="rId10"/>
    <p:sldId id="292" r:id="rId11"/>
    <p:sldId id="301" r:id="rId12"/>
  </p:sldIdLst>
  <p:sldSz cx="9144000" cy="5143500" type="screen16x9"/>
  <p:notesSz cx="6858000" cy="9144000"/>
  <p:embeddedFontLst>
    <p:embeddedFont>
      <p:font typeface="Inter" panose="020B0604020202020204" charset="0"/>
      <p:regular r:id="rId14"/>
      <p:bold r:id="rId15"/>
      <p:italic r:id="rId16"/>
      <p:boldItalic r:id="rId17"/>
    </p:embeddedFont>
    <p:embeddedFont>
      <p:font typeface="Karla" pitchFamily="2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5D8C5-5102-861C-A8CE-3FD09866C758}" v="221" dt="2025-10-20T07:50:26.868"/>
    <p1510:client id="{79FD2825-CB86-79E2-BF38-D731D95E02D2}" v="135" dt="2025-10-20T10:09:59.999"/>
    <p1510:client id="{B15B8937-3F6E-80F0-7DA7-CB68D95ACA9C}" v="998" dt="2025-10-20T08:48:06.736"/>
  </p1510:revLst>
</p1510:revInfo>
</file>

<file path=ppt/tableStyles.xml><?xml version="1.0" encoding="utf-8"?>
<a:tblStyleLst xmlns:a="http://schemas.openxmlformats.org/drawingml/2006/main" def="{D92A46EC-1028-4304-AEB5-8B2196C139B7}">
  <a:tblStyle styleId="{D92A46EC-1028-4304-AEB5-8B2196C139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Mesa de trabajo 3.png"/>
          <p:cNvPicPr preferRelativeResize="0"/>
          <p:nvPr/>
        </p:nvPicPr>
        <p:blipFill rotWithShape="1">
          <a:blip r:embed="rId2">
            <a:alphaModFix/>
          </a:blip>
          <a:srcRect l="826" t="826" r="826" b="826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8600" y="1102382"/>
            <a:ext cx="86868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8600" y="3171600"/>
            <a:ext cx="2945400" cy="17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title="Mesa de trabajo 3.png"/>
          <p:cNvPicPr preferRelativeResize="0"/>
          <p:nvPr/>
        </p:nvPicPr>
        <p:blipFill rotWithShape="1">
          <a:blip r:embed="rId2">
            <a:alphaModFix/>
          </a:blip>
          <a:srcRect l="826" t="826" r="826" b="826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 title="BK 1.png"/>
          <p:cNvPicPr preferRelativeResize="0"/>
          <p:nvPr/>
        </p:nvPicPr>
        <p:blipFill rotWithShape="1">
          <a:blip r:embed="rId2">
            <a:alphaModFix/>
          </a:blip>
          <a:srcRect l="961" t="922" r="951" b="932"/>
          <a:stretch/>
        </p:blipFill>
        <p:spPr>
          <a:xfrm flipH="1">
            <a:off x="5051" y="0"/>
            <a:ext cx="91389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8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233650" y="2413675"/>
            <a:ext cx="18831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600">
                <a:solidFill>
                  <a:schemeClr val="dk2"/>
                </a:solidFill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2501550" y="2413675"/>
            <a:ext cx="18831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600">
                <a:solidFill>
                  <a:schemeClr val="dk2"/>
                </a:solidFill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4769450" y="2413675"/>
            <a:ext cx="18831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600">
                <a:solidFill>
                  <a:schemeClr val="dk2"/>
                </a:solidFill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7037350" y="2413675"/>
            <a:ext cx="18831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600">
                <a:solidFill>
                  <a:schemeClr val="dk2"/>
                </a:solidFill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231125" y="3773125"/>
            <a:ext cx="18831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600">
                <a:solidFill>
                  <a:schemeClr val="dk2"/>
                </a:solidFill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2499025" y="3773125"/>
            <a:ext cx="18831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600">
                <a:solidFill>
                  <a:schemeClr val="dk2"/>
                </a:solidFill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4766925" y="3773125"/>
            <a:ext cx="18831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600">
                <a:solidFill>
                  <a:schemeClr val="dk2"/>
                </a:solidFill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7034825" y="3773125"/>
            <a:ext cx="18831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600">
                <a:solidFill>
                  <a:schemeClr val="dk2"/>
                </a:solidFill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>
            <a:off x="7034825" y="2029975"/>
            <a:ext cx="625800" cy="48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2498225" y="2029985"/>
            <a:ext cx="625800" cy="48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231125" y="2029975"/>
            <a:ext cx="6246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6525" y="2029967"/>
            <a:ext cx="6258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 hasCustomPrompt="1"/>
          </p:nvPr>
        </p:nvSpPr>
        <p:spPr>
          <a:xfrm>
            <a:off x="2499825" y="3377214"/>
            <a:ext cx="624600" cy="48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 hasCustomPrompt="1"/>
          </p:nvPr>
        </p:nvSpPr>
        <p:spPr>
          <a:xfrm>
            <a:off x="4767325" y="3377214"/>
            <a:ext cx="624600" cy="48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8" hasCustomPrompt="1"/>
          </p:nvPr>
        </p:nvSpPr>
        <p:spPr>
          <a:xfrm>
            <a:off x="7034825" y="3377224"/>
            <a:ext cx="624600" cy="48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9" hasCustomPrompt="1"/>
          </p:nvPr>
        </p:nvSpPr>
        <p:spPr>
          <a:xfrm>
            <a:off x="232325" y="3377225"/>
            <a:ext cx="6246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 title="Mesa de trabajo 2 copia 2 white op.png"/>
          <p:cNvPicPr preferRelativeResize="0"/>
          <p:nvPr/>
        </p:nvPicPr>
        <p:blipFill rotWithShape="1">
          <a:blip r:embed="rId2">
            <a:alphaModFix/>
          </a:blip>
          <a:srcRect t="416" r="832" b="41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228600" y="228604"/>
            <a:ext cx="8686800" cy="105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228600" y="1737625"/>
            <a:ext cx="6370200" cy="31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title="BK 1.png"/>
          <p:cNvPicPr preferRelativeResize="0"/>
          <p:nvPr/>
        </p:nvPicPr>
        <p:blipFill rotWithShape="1">
          <a:blip r:embed="rId2">
            <a:alphaModFix/>
          </a:blip>
          <a:srcRect l="514" r="514" b="185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233650" y="228600"/>
            <a:ext cx="8686800" cy="82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228600" y="1370175"/>
            <a:ext cx="3697800" cy="35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 flipH="1">
            <a:off x="4571925" y="1525000"/>
            <a:ext cx="4237200" cy="312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 title="BK 1.png"/>
          <p:cNvPicPr preferRelativeResize="0"/>
          <p:nvPr/>
        </p:nvPicPr>
        <p:blipFill rotWithShape="1">
          <a:blip r:embed="rId2">
            <a:alphaModFix/>
          </a:blip>
          <a:srcRect l="1756" t="932" r="98" b="922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8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 title="Mesa de trabajo 2 copia 2 white op.png"/>
          <p:cNvPicPr preferRelativeResize="0"/>
          <p:nvPr/>
        </p:nvPicPr>
        <p:blipFill rotWithShape="1">
          <a:blip r:embed="rId2">
            <a:alphaModFix/>
          </a:blip>
          <a:srcRect t="416" r="832" b="41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subTitle" idx="1"/>
          </p:nvPr>
        </p:nvSpPr>
        <p:spPr>
          <a:xfrm>
            <a:off x="1885725" y="3336650"/>
            <a:ext cx="23214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2"/>
          </p:nvPr>
        </p:nvSpPr>
        <p:spPr>
          <a:xfrm>
            <a:off x="6539604" y="2003700"/>
            <a:ext cx="23214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3"/>
          </p:nvPr>
        </p:nvSpPr>
        <p:spPr>
          <a:xfrm>
            <a:off x="6539604" y="3336650"/>
            <a:ext cx="23214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 hasCustomPrompt="1"/>
          </p:nvPr>
        </p:nvSpPr>
        <p:spPr>
          <a:xfrm>
            <a:off x="228600" y="3336650"/>
            <a:ext cx="1635000" cy="11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4" hasCustomPrompt="1"/>
          </p:nvPr>
        </p:nvSpPr>
        <p:spPr>
          <a:xfrm>
            <a:off x="4882700" y="2006300"/>
            <a:ext cx="16350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5" hasCustomPrompt="1"/>
          </p:nvPr>
        </p:nvSpPr>
        <p:spPr>
          <a:xfrm>
            <a:off x="4882700" y="3336650"/>
            <a:ext cx="16350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6"/>
          </p:nvPr>
        </p:nvSpPr>
        <p:spPr>
          <a:xfrm>
            <a:off x="228600" y="462375"/>
            <a:ext cx="8686800" cy="5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7"/>
          </p:nvPr>
        </p:nvSpPr>
        <p:spPr>
          <a:xfrm>
            <a:off x="228600" y="2021150"/>
            <a:ext cx="39786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 title="BK 1.png"/>
          <p:cNvPicPr preferRelativeResize="0"/>
          <p:nvPr/>
        </p:nvPicPr>
        <p:blipFill rotWithShape="1">
          <a:blip r:embed="rId2">
            <a:alphaModFix/>
          </a:blip>
          <a:srcRect l="1756" t="942" r="98" b="922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722275" y="1741825"/>
            <a:ext cx="3039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2"/>
          </p:nvPr>
        </p:nvSpPr>
        <p:spPr>
          <a:xfrm>
            <a:off x="722275" y="2627788"/>
            <a:ext cx="3039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3"/>
          </p:nvPr>
        </p:nvSpPr>
        <p:spPr>
          <a:xfrm>
            <a:off x="5065675" y="1741825"/>
            <a:ext cx="3039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4"/>
          </p:nvPr>
        </p:nvSpPr>
        <p:spPr>
          <a:xfrm>
            <a:off x="5065675" y="2627788"/>
            <a:ext cx="3039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5"/>
          </p:nvPr>
        </p:nvSpPr>
        <p:spPr>
          <a:xfrm>
            <a:off x="722275" y="3513750"/>
            <a:ext cx="3039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6"/>
          </p:nvPr>
        </p:nvSpPr>
        <p:spPr>
          <a:xfrm>
            <a:off x="5065675" y="3513750"/>
            <a:ext cx="3039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hasCustomPrompt="1"/>
          </p:nvPr>
        </p:nvSpPr>
        <p:spPr>
          <a:xfrm>
            <a:off x="4572000" y="3398875"/>
            <a:ext cx="591000" cy="73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7" hasCustomPrompt="1"/>
          </p:nvPr>
        </p:nvSpPr>
        <p:spPr>
          <a:xfrm>
            <a:off x="228600" y="3398875"/>
            <a:ext cx="591000" cy="73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8" hasCustomPrompt="1"/>
          </p:nvPr>
        </p:nvSpPr>
        <p:spPr>
          <a:xfrm>
            <a:off x="228600" y="2512913"/>
            <a:ext cx="5901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9" hasCustomPrompt="1"/>
          </p:nvPr>
        </p:nvSpPr>
        <p:spPr>
          <a:xfrm>
            <a:off x="4572000" y="2512925"/>
            <a:ext cx="5910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3" hasCustomPrompt="1"/>
          </p:nvPr>
        </p:nvSpPr>
        <p:spPr>
          <a:xfrm>
            <a:off x="228600" y="1626950"/>
            <a:ext cx="591000" cy="73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14" hasCustomPrompt="1"/>
          </p:nvPr>
        </p:nvSpPr>
        <p:spPr>
          <a:xfrm>
            <a:off x="4572000" y="1626975"/>
            <a:ext cx="5910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15"/>
          </p:nvPr>
        </p:nvSpPr>
        <p:spPr>
          <a:xfrm>
            <a:off x="228600" y="462375"/>
            <a:ext cx="8686800" cy="5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 title="Mesa de trabajo 3.png"/>
          <p:cNvPicPr preferRelativeResize="0"/>
          <p:nvPr/>
        </p:nvPicPr>
        <p:blipFill rotWithShape="1">
          <a:blip r:embed="rId2">
            <a:alphaModFix/>
          </a:blip>
          <a:srcRect l="826" t="826" r="826" b="826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>
            <a:spLocks noGrp="1"/>
          </p:cNvSpPr>
          <p:nvPr>
            <p:ph type="title" hasCustomPrompt="1"/>
          </p:nvPr>
        </p:nvSpPr>
        <p:spPr>
          <a:xfrm>
            <a:off x="635425" y="3071601"/>
            <a:ext cx="3878400" cy="8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635425" y="1858769"/>
            <a:ext cx="3878400" cy="79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2" hasCustomPrompt="1"/>
          </p:nvPr>
        </p:nvSpPr>
        <p:spPr>
          <a:xfrm>
            <a:off x="4630175" y="1858773"/>
            <a:ext cx="3878400" cy="8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4630175" y="3183957"/>
            <a:ext cx="3878400" cy="79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 title="Mesa de trabajo 3.png"/>
          <p:cNvPicPr preferRelativeResize="0"/>
          <p:nvPr/>
        </p:nvPicPr>
        <p:blipFill rotWithShape="1">
          <a:blip r:embed="rId2">
            <a:alphaModFix/>
          </a:blip>
          <a:srcRect l="826" t="826" r="826" b="826"/>
          <a:stretch/>
        </p:blipFill>
        <p:spPr>
          <a:xfrm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4767707" y="1742353"/>
            <a:ext cx="37380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645738" y="2936631"/>
            <a:ext cx="29142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591557" y="2936631"/>
            <a:ext cx="29142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000" b="1" u="sng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Mesa de trabajo 3.png"/>
          <p:cNvPicPr preferRelativeResize="0"/>
          <p:nvPr/>
        </p:nvPicPr>
        <p:blipFill rotWithShape="1">
          <a:blip r:embed="rId2">
            <a:alphaModFix/>
          </a:blip>
          <a:srcRect l="826" t="826" r="826" b="826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73625" y="3070429"/>
            <a:ext cx="3351000" cy="18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07038" y="1610330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 title="BK 1.png"/>
          <p:cNvPicPr preferRelativeResize="0"/>
          <p:nvPr/>
        </p:nvPicPr>
        <p:blipFill rotWithShape="1">
          <a:blip r:embed="rId2">
            <a:alphaModFix/>
          </a:blip>
          <a:srcRect l="1756" t="932" r="98" b="922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 title="Mesa de trabajo 3.png"/>
          <p:cNvPicPr preferRelativeResize="0"/>
          <p:nvPr/>
        </p:nvPicPr>
        <p:blipFill rotWithShape="1">
          <a:blip r:embed="rId2">
            <a:alphaModFix/>
          </a:blip>
          <a:srcRect l="826" t="826" r="826" b="826"/>
          <a:stretch/>
        </p:blipFill>
        <p:spPr>
          <a:xfrm flipH="1">
            <a:off x="1" y="-1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 title="Mesa de trabajo 2 copia 2 white op.png"/>
          <p:cNvPicPr preferRelativeResize="0"/>
          <p:nvPr/>
        </p:nvPicPr>
        <p:blipFill rotWithShape="1">
          <a:blip r:embed="rId2">
            <a:alphaModFix/>
          </a:blip>
          <a:srcRect t="416" r="832" b="41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316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Mesa de trabajo 2 copia 2 white op.png"/>
          <p:cNvPicPr preferRelativeResize="0"/>
          <p:nvPr/>
        </p:nvPicPr>
        <p:blipFill rotWithShape="1">
          <a:blip r:embed="rId2">
            <a:alphaModFix/>
          </a:blip>
          <a:srcRect t="416" r="832" b="41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576325" y="3472990"/>
            <a:ext cx="2530500" cy="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0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8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BK 1.png"/>
          <p:cNvPicPr preferRelativeResize="0"/>
          <p:nvPr/>
        </p:nvPicPr>
        <p:blipFill rotWithShape="1">
          <a:blip r:embed="rId2">
            <a:alphaModFix/>
          </a:blip>
          <a:srcRect l="1756" t="932" r="98" b="932"/>
          <a:stretch/>
        </p:blipFill>
        <p:spPr>
          <a:xfrm flipH="1">
            <a:off x="3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231125" y="2031875"/>
            <a:ext cx="1509300" cy="9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231125" y="3540950"/>
            <a:ext cx="1509300" cy="9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816625" y="2031875"/>
            <a:ext cx="3493200" cy="13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1816625" y="3540950"/>
            <a:ext cx="3493200" cy="13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31125" y="228600"/>
            <a:ext cx="8686800" cy="82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Mesa de trabajo 2 copia 2 white op.png"/>
          <p:cNvPicPr preferRelativeResize="0"/>
          <p:nvPr/>
        </p:nvPicPr>
        <p:blipFill rotWithShape="1">
          <a:blip r:embed="rId2">
            <a:alphaModFix/>
          </a:blip>
          <a:srcRect t="416" b="416"/>
          <a:stretch/>
        </p:blipFill>
        <p:spPr>
          <a:xfrm>
            <a:off x="0" y="0"/>
            <a:ext cx="92206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8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Mesa de trabajo 3.png"/>
          <p:cNvPicPr preferRelativeResize="0"/>
          <p:nvPr/>
        </p:nvPicPr>
        <p:blipFill rotWithShape="1">
          <a:blip r:embed="rId2">
            <a:alphaModFix/>
          </a:blip>
          <a:srcRect l="826" t="826" r="826" b="826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Mesa de trabajo 3.png"/>
          <p:cNvPicPr preferRelativeResize="0"/>
          <p:nvPr/>
        </p:nvPicPr>
        <p:blipFill rotWithShape="1">
          <a:blip r:embed="rId2">
            <a:alphaModFix/>
          </a:blip>
          <a:srcRect l="826" t="826" r="826" b="826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Mesa de trabajo 2 copia 2 white op.png"/>
          <p:cNvPicPr preferRelativeResize="0"/>
          <p:nvPr/>
        </p:nvPicPr>
        <p:blipFill rotWithShape="1">
          <a:blip r:embed="rId2">
            <a:alphaModFix/>
          </a:blip>
          <a:srcRect t="416" r="832" b="41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28600" y="462375"/>
            <a:ext cx="8686800" cy="5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228600" y="4549500"/>
            <a:ext cx="36585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445025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gtree"/>
              <a:buNone/>
              <a:defRPr sz="2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gtree"/>
              <a:buNone/>
              <a:defRPr sz="2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gtree"/>
              <a:buNone/>
              <a:defRPr sz="2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gtree"/>
              <a:buNone/>
              <a:defRPr sz="2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gtree"/>
              <a:buNone/>
              <a:defRPr sz="2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gtree"/>
              <a:buNone/>
              <a:defRPr sz="2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gtree"/>
              <a:buNone/>
              <a:defRPr sz="2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gtree"/>
              <a:buNone/>
              <a:defRPr sz="2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gtree"/>
              <a:buNone/>
              <a:defRPr sz="2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5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>
            <a:off x="250166" y="4045024"/>
            <a:ext cx="2945400" cy="17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Ajay Grewal</a:t>
            </a:r>
          </a:p>
          <a:p>
            <a:pPr marL="0" indent="0"/>
            <a:r>
              <a:rPr lang="en"/>
              <a:t>Rohit Kumar</a:t>
            </a:r>
          </a:p>
          <a:p>
            <a:pPr marL="0" indent="0"/>
            <a:r>
              <a:rPr lang="en"/>
              <a:t>Arshdeep Dhaliwal </a:t>
            </a:r>
          </a:p>
        </p:txBody>
      </p:sp>
      <p:cxnSp>
        <p:nvCxnSpPr>
          <p:cNvPr id="141" name="Google Shape;141;p28"/>
          <p:cNvCxnSpPr/>
          <p:nvPr/>
        </p:nvCxnSpPr>
        <p:spPr>
          <a:xfrm flipV="1">
            <a:off x="1763" y="2958659"/>
            <a:ext cx="9145525" cy="78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997BAD-C5E8-472D-9634-331A459C4BAA}"/>
              </a:ext>
            </a:extLst>
          </p:cNvPr>
          <p:cNvSpPr txBox="1"/>
          <p:nvPr/>
        </p:nvSpPr>
        <p:spPr>
          <a:xfrm>
            <a:off x="4657376" y="1556298"/>
            <a:ext cx="448588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Stock Exchange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3817D-F08D-2944-ADD0-225796BE54CB}"/>
              </a:ext>
            </a:extLst>
          </p:cNvPr>
          <p:cNvSpPr txBox="1"/>
          <p:nvPr/>
        </p:nvSpPr>
        <p:spPr>
          <a:xfrm>
            <a:off x="5183234" y="3156618"/>
            <a:ext cx="32603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600">
                <a:solidFill>
                  <a:srgbClr val="083C77"/>
                </a:solidFill>
                <a:latin typeface="Karla"/>
              </a:rPr>
              <a:t>CSE 111 – Database System</a:t>
            </a:r>
          </a:p>
          <a:p>
            <a:r>
              <a:rPr lang="en" sz="1600">
                <a:solidFill>
                  <a:srgbClr val="083C77"/>
                </a:solidFill>
                <a:latin typeface="Karla"/>
              </a:rPr>
              <a:t>Project Checkpoint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70099-58AB-1672-9013-FD21419E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82A4-3593-C5F1-5883-AB0A0EA7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9" y="299193"/>
            <a:ext cx="2143302" cy="682585"/>
          </a:xfrm>
        </p:spPr>
        <p:txBody>
          <a:bodyPr/>
          <a:lstStyle/>
          <a:p>
            <a:r>
              <a:rPr lang="en-US"/>
              <a:t>The Team</a:t>
            </a:r>
          </a:p>
        </p:txBody>
      </p:sp>
      <p:pic>
        <p:nvPicPr>
          <p:cNvPr id="4" name="Picture 3" descr="A person in a suit and glasses&#10;&#10;AI-generated content may be incorrect.">
            <a:extLst>
              <a:ext uri="{FF2B5EF4-FFF2-40B4-BE49-F238E27FC236}">
                <a16:creationId xmlns:a16="http://schemas.microsoft.com/office/drawing/2014/main" id="{D8F08632-99BF-FB13-FBB2-93752B16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37" y="1350945"/>
            <a:ext cx="1664269" cy="2117384"/>
          </a:xfrm>
          <a:prstGeom prst="rect">
            <a:avLst/>
          </a:prstGeom>
        </p:spPr>
      </p:pic>
      <p:pic>
        <p:nvPicPr>
          <p:cNvPr id="6" name="Picture 5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D52FEF2D-439E-6910-C469-723CC81C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778493" y="1579169"/>
            <a:ext cx="2199882" cy="1667527"/>
          </a:xfrm>
          <a:prstGeom prst="rect">
            <a:avLst/>
          </a:prstGeom>
        </p:spPr>
      </p:pic>
      <p:pic>
        <p:nvPicPr>
          <p:cNvPr id="3" name="Picture 2" descr="A person taking a selfie&#10;&#10;AI-generated content may be incorrect.">
            <a:extLst>
              <a:ext uri="{FF2B5EF4-FFF2-40B4-BE49-F238E27FC236}">
                <a16:creationId xmlns:a16="http://schemas.microsoft.com/office/drawing/2014/main" id="{F2F32D57-08D8-F4B9-43D9-F4A587B4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484" y="1352419"/>
            <a:ext cx="1603462" cy="2117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17D47-120D-C33E-13FC-F47928334F97}"/>
              </a:ext>
            </a:extLst>
          </p:cNvPr>
          <p:cNvSpPr txBox="1"/>
          <p:nvPr/>
        </p:nvSpPr>
        <p:spPr>
          <a:xfrm>
            <a:off x="3491630" y="3589489"/>
            <a:ext cx="185541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202331"/>
                </a:solidFill>
                <a:latin typeface="Arial"/>
                <a:ea typeface="Arial"/>
                <a:cs typeface="Arial"/>
              </a:rPr>
              <a:t>Rohit Kumar</a:t>
            </a:r>
            <a:endParaRPr lang="en-US" sz="1200">
              <a:solidFill>
                <a:srgbClr val="202331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200">
                <a:solidFill>
                  <a:srgbClr val="202331"/>
                </a:solidFill>
                <a:latin typeface="Arial"/>
                <a:ea typeface="Arial"/>
                <a:cs typeface="Arial"/>
              </a:rPr>
              <a:t>Contact:</a:t>
            </a:r>
            <a:endParaRPr lang="en-US" sz="1200">
              <a:solidFill>
                <a:srgbClr val="202331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200">
                <a:solidFill>
                  <a:srgbClr val="202331"/>
                </a:solidFill>
                <a:latin typeface="Arial"/>
                <a:ea typeface="Arial"/>
                <a:cs typeface="Arial"/>
              </a:rPr>
              <a:t>rkumar43@ucmerced.edu</a:t>
            </a:r>
            <a:br>
              <a:rPr lang="en-US"/>
            </a:br>
            <a:br>
              <a:rPr lang="en-US"/>
            </a:br>
            <a:endParaRPr lang="en-US" sz="1200">
              <a:solidFill>
                <a:srgbClr val="20233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16472-C8EB-566F-E57F-0D1EB4BDF69A}"/>
              </a:ext>
            </a:extLst>
          </p:cNvPr>
          <p:cNvSpPr txBox="1"/>
          <p:nvPr/>
        </p:nvSpPr>
        <p:spPr>
          <a:xfrm>
            <a:off x="6075122" y="3589490"/>
            <a:ext cx="165969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i="0" u="none" strike="noStrike" baseline="0">
                <a:solidFill>
                  <a:srgbClr val="202331"/>
                </a:solidFill>
                <a:latin typeface="Open Sans"/>
              </a:rPr>
              <a:t>Arshdeep </a:t>
            </a:r>
            <a:r>
              <a:rPr lang="en-US" sz="1200" b="1">
                <a:solidFill>
                  <a:srgbClr val="202331"/>
                </a:solidFill>
                <a:latin typeface="Open Sans"/>
              </a:rPr>
              <a:t>Dhaliwal</a:t>
            </a:r>
            <a:endParaRPr lang="en-US"/>
          </a:p>
          <a:p>
            <a:r>
              <a:rPr lang="en-US" sz="1200">
                <a:solidFill>
                  <a:srgbClr val="202331"/>
                </a:solidFill>
                <a:latin typeface="Open Sans"/>
              </a:rPr>
              <a:t>Contact</a:t>
            </a:r>
            <a:r>
              <a:rPr lang="en-US" sz="1200" b="0" i="0" u="none" strike="noStrike" baseline="0">
                <a:solidFill>
                  <a:srgbClr val="202331"/>
                </a:solidFill>
                <a:latin typeface="Open Sans"/>
              </a:rPr>
              <a:t>:</a:t>
            </a:r>
            <a:endParaRPr lang="en-US"/>
          </a:p>
          <a:p>
            <a:r>
              <a:rPr lang="en-US" sz="1200" b="0" i="0" u="none" strike="noStrike" baseline="0">
                <a:solidFill>
                  <a:srgbClr val="202331"/>
                </a:solidFill>
                <a:latin typeface="Open Sans"/>
              </a:rPr>
              <a:t>adhaliwal25@ucmerced.edu</a:t>
            </a:r>
            <a:r>
              <a:rPr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​</a:t>
            </a:r>
            <a:endParaRPr lang="en-US"/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F780D-FC67-4285-61E1-197CEC563EC8}"/>
              </a:ext>
            </a:extLst>
          </p:cNvPr>
          <p:cNvSpPr txBox="1"/>
          <p:nvPr/>
        </p:nvSpPr>
        <p:spPr>
          <a:xfrm>
            <a:off x="1002082" y="3589491"/>
            <a:ext cx="17536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Open Sans"/>
                <a:ea typeface="Open Sans"/>
                <a:cs typeface="Open Sans"/>
              </a:rPr>
              <a:t>Ajay Grewal</a:t>
            </a:r>
            <a:br>
              <a:rPr sz="1200">
                <a:latin typeface="Open Sans"/>
                <a:ea typeface="Open Sans"/>
                <a:cs typeface="Open Sans"/>
              </a:rPr>
            </a:br>
            <a:r>
              <a:rPr lang="en-US" sz="1200" baseline="0">
                <a:solidFill>
                  <a:srgbClr val="202331"/>
                </a:solidFill>
                <a:latin typeface="Open Sans"/>
              </a:rPr>
              <a:t>Contact:</a:t>
            </a:r>
            <a:r>
              <a:rPr lang="en-US" sz="1200">
                <a:solidFill>
                  <a:srgbClr val="202331"/>
                </a:solidFill>
                <a:latin typeface="Open Sans"/>
              </a:rPr>
              <a:t> agrewal20@ucmerced.edu</a:t>
            </a:r>
            <a:endParaRPr lang="en-US" sz="120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7061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61DC-B04A-F477-EB4B-5F93E61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00" y="56269"/>
            <a:ext cx="6367800" cy="1763706"/>
          </a:xfrm>
        </p:spPr>
        <p:txBody>
          <a:bodyPr wrap="square" anchor="ctr">
            <a:normAutofit/>
          </a:bodyPr>
          <a:lstStyle/>
          <a:p>
            <a:r>
              <a:rPr lang="en-US"/>
              <a:t>Thank you!!!</a:t>
            </a:r>
          </a:p>
        </p:txBody>
      </p:sp>
      <p:pic>
        <p:nvPicPr>
          <p:cNvPr id="4" name="Picture 3" descr="A logo of a university&#10;&#10;AI-generated content may be incorrect.">
            <a:extLst>
              <a:ext uri="{FF2B5EF4-FFF2-40B4-BE49-F238E27FC236}">
                <a16:creationId xmlns:a16="http://schemas.microsoft.com/office/drawing/2014/main" id="{1A35CF34-8206-3262-C124-76EE051D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69" y="1433423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4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C4CC-AAA0-594C-181A-1A78093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9" y="299193"/>
            <a:ext cx="2143302" cy="682585"/>
          </a:xfrm>
        </p:spPr>
        <p:txBody>
          <a:bodyPr/>
          <a:lstStyle/>
          <a:p>
            <a:r>
              <a:rPr lang="en-US"/>
              <a:t>The Team</a:t>
            </a:r>
          </a:p>
        </p:txBody>
      </p:sp>
      <p:pic>
        <p:nvPicPr>
          <p:cNvPr id="4" name="Picture 3" descr="A person in a suit and glasses&#10;&#10;AI-generated content may be incorrect.">
            <a:extLst>
              <a:ext uri="{FF2B5EF4-FFF2-40B4-BE49-F238E27FC236}">
                <a16:creationId xmlns:a16="http://schemas.microsoft.com/office/drawing/2014/main" id="{6B306B59-BDC2-C9DF-13A8-69C526FF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22" y="1318596"/>
            <a:ext cx="1728967" cy="2203648"/>
          </a:xfrm>
          <a:prstGeom prst="rect">
            <a:avLst/>
          </a:prstGeom>
        </p:spPr>
      </p:pic>
      <p:pic>
        <p:nvPicPr>
          <p:cNvPr id="6" name="Picture 5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B45D9594-9137-8322-AAF4-A8A6834BB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672731" y="1580203"/>
            <a:ext cx="2199882" cy="1667527"/>
          </a:xfrm>
          <a:prstGeom prst="rect">
            <a:avLst/>
          </a:prstGeom>
        </p:spPr>
      </p:pic>
      <p:pic>
        <p:nvPicPr>
          <p:cNvPr id="3" name="Picture 2" descr="A person taking a selfie&#10;&#10;AI-generated content may be incorrect.">
            <a:extLst>
              <a:ext uri="{FF2B5EF4-FFF2-40B4-BE49-F238E27FC236}">
                <a16:creationId xmlns:a16="http://schemas.microsoft.com/office/drawing/2014/main" id="{CF03A9CD-AAE7-31D6-B172-C4CA7D9EC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86" y="1327898"/>
            <a:ext cx="1650434" cy="2188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00C69-94D4-E758-BA3A-C2C1B2A020D8}"/>
              </a:ext>
            </a:extLst>
          </p:cNvPr>
          <p:cNvSpPr txBox="1"/>
          <p:nvPr/>
        </p:nvSpPr>
        <p:spPr>
          <a:xfrm>
            <a:off x="3491630" y="3589489"/>
            <a:ext cx="185541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202331"/>
                </a:solidFill>
                <a:latin typeface="Arial"/>
                <a:ea typeface="Arial"/>
                <a:cs typeface="Arial"/>
              </a:rPr>
              <a:t>Rohit Kumar</a:t>
            </a:r>
            <a:endParaRPr lang="en-US" sz="1200">
              <a:solidFill>
                <a:srgbClr val="202331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200">
                <a:solidFill>
                  <a:srgbClr val="202331"/>
                </a:solidFill>
                <a:latin typeface="Arial"/>
                <a:ea typeface="Arial"/>
                <a:cs typeface="Arial"/>
              </a:rPr>
              <a:t>Contact:</a:t>
            </a:r>
            <a:endParaRPr lang="en-US" sz="1200">
              <a:solidFill>
                <a:srgbClr val="202331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200">
                <a:solidFill>
                  <a:srgbClr val="202331"/>
                </a:solidFill>
                <a:latin typeface="Arial"/>
                <a:ea typeface="Arial"/>
                <a:cs typeface="Arial"/>
              </a:rPr>
              <a:t>rkumar43@ucmerced.edu</a:t>
            </a:r>
            <a:br>
              <a:rPr lang="en-US"/>
            </a:br>
            <a:br>
              <a:rPr lang="en-US"/>
            </a:br>
            <a:endParaRPr lang="en-US" sz="1200">
              <a:solidFill>
                <a:srgbClr val="20233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D18BC-8335-7676-E601-41FBE44B9CA2}"/>
              </a:ext>
            </a:extLst>
          </p:cNvPr>
          <p:cNvSpPr txBox="1"/>
          <p:nvPr/>
        </p:nvSpPr>
        <p:spPr>
          <a:xfrm>
            <a:off x="6075122" y="3589490"/>
            <a:ext cx="165969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i="0" u="none" strike="noStrike" baseline="0">
                <a:solidFill>
                  <a:srgbClr val="202331"/>
                </a:solidFill>
                <a:latin typeface="Open Sans"/>
              </a:rPr>
              <a:t>Arshdeep </a:t>
            </a:r>
            <a:r>
              <a:rPr lang="en-US" sz="1200" b="1">
                <a:solidFill>
                  <a:srgbClr val="202331"/>
                </a:solidFill>
                <a:latin typeface="Open Sans"/>
              </a:rPr>
              <a:t>Dhaliwal</a:t>
            </a:r>
            <a:endParaRPr lang="en-US"/>
          </a:p>
          <a:p>
            <a:r>
              <a:rPr lang="en-US" sz="1200">
                <a:solidFill>
                  <a:srgbClr val="202331"/>
                </a:solidFill>
                <a:latin typeface="Open Sans"/>
              </a:rPr>
              <a:t>Contact</a:t>
            </a:r>
            <a:r>
              <a:rPr lang="en-US" sz="1200" b="0" i="0" u="none" strike="noStrike" baseline="0">
                <a:solidFill>
                  <a:srgbClr val="202331"/>
                </a:solidFill>
                <a:latin typeface="Open Sans"/>
              </a:rPr>
              <a:t>:</a:t>
            </a:r>
            <a:endParaRPr lang="en-US"/>
          </a:p>
          <a:p>
            <a:r>
              <a:rPr lang="en-US" sz="1200" b="0" i="0" u="none" strike="noStrike" baseline="0">
                <a:solidFill>
                  <a:srgbClr val="202331"/>
                </a:solidFill>
                <a:latin typeface="Open Sans"/>
              </a:rPr>
              <a:t>adhaliwal25@ucmerced.edu</a:t>
            </a:r>
            <a:r>
              <a:rPr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​</a:t>
            </a:r>
            <a:endParaRPr lang="en-US"/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FD40C-4D2C-6482-4815-FF7CA4370AF9}"/>
              </a:ext>
            </a:extLst>
          </p:cNvPr>
          <p:cNvSpPr txBox="1"/>
          <p:nvPr/>
        </p:nvSpPr>
        <p:spPr>
          <a:xfrm>
            <a:off x="1002082" y="3589491"/>
            <a:ext cx="17536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Open Sans"/>
                <a:ea typeface="Open Sans"/>
                <a:cs typeface="Open Sans"/>
              </a:rPr>
              <a:t>Ajay Grewal</a:t>
            </a:r>
            <a:br>
              <a:rPr sz="1200">
                <a:latin typeface="Open Sans"/>
                <a:ea typeface="Open Sans"/>
                <a:cs typeface="Open Sans"/>
              </a:rPr>
            </a:br>
            <a:r>
              <a:rPr lang="en-US" sz="1200" baseline="0">
                <a:solidFill>
                  <a:srgbClr val="202331"/>
                </a:solidFill>
                <a:latin typeface="Open Sans"/>
              </a:rPr>
              <a:t>Contact:</a:t>
            </a:r>
            <a:r>
              <a:rPr lang="en-US" sz="1200">
                <a:solidFill>
                  <a:srgbClr val="202331"/>
                </a:solidFill>
                <a:latin typeface="Open Sans"/>
              </a:rPr>
              <a:t> agrewal20@ucmerced.edu</a:t>
            </a:r>
            <a:endParaRPr lang="en-US" sz="120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8855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A1DC-1DE6-160A-DF23-FA46DDCA3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42" y="254141"/>
            <a:ext cx="5151764" cy="747284"/>
          </a:xfrm>
        </p:spPr>
        <p:txBody>
          <a:bodyPr/>
          <a:lstStyle/>
          <a:p>
            <a:r>
              <a:rPr lang="en-US"/>
              <a:t>Project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4374F-AE06-DB70-2840-42A2AF849E46}"/>
              </a:ext>
            </a:extLst>
          </p:cNvPr>
          <p:cNvSpPr txBox="1"/>
          <p:nvPr/>
        </p:nvSpPr>
        <p:spPr>
          <a:xfrm>
            <a:off x="291732" y="1120843"/>
            <a:ext cx="8134234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600" b="1">
                <a:solidFill>
                  <a:srgbClr val="083C77"/>
                </a:solidFill>
                <a:latin typeface="Karla"/>
              </a:rPr>
              <a:t>Purpose:</a:t>
            </a:r>
          </a:p>
          <a:p>
            <a:r>
              <a:rPr lang="en" sz="1600">
                <a:solidFill>
                  <a:srgbClr val="083C77"/>
                </a:solidFill>
                <a:latin typeface="Karla"/>
              </a:rPr>
              <a:t>To Design a database system that simulates how a trading platform like Rohin hood manages user, stocks, and transactions. </a:t>
            </a:r>
          </a:p>
          <a:p>
            <a:endParaRPr lang="en" sz="1600">
              <a:solidFill>
                <a:srgbClr val="083C77"/>
              </a:solidFill>
              <a:latin typeface="Karla"/>
            </a:endParaRPr>
          </a:p>
          <a:p>
            <a:r>
              <a:rPr lang="en" sz="1600" b="1">
                <a:solidFill>
                  <a:srgbClr val="083C77"/>
                </a:solidFill>
                <a:latin typeface="Karla"/>
              </a:rPr>
              <a:t>Problem:</a:t>
            </a:r>
            <a:endParaRPr lang="en" b="1"/>
          </a:p>
          <a:p>
            <a:r>
              <a:rPr lang="en" sz="1600">
                <a:solidFill>
                  <a:srgbClr val="083C77"/>
                </a:solidFill>
                <a:latin typeface="Karla"/>
              </a:rPr>
              <a:t>Many students and beginner investors want to practice stock trading, but real trading apps require money and carry risk.</a:t>
            </a:r>
            <a:endParaRPr lang="en"/>
          </a:p>
          <a:p>
            <a:endParaRPr lang="en" sz="1600">
              <a:solidFill>
                <a:srgbClr val="083C77"/>
              </a:solidFill>
              <a:latin typeface="Karla"/>
            </a:endParaRPr>
          </a:p>
          <a:p>
            <a:r>
              <a:rPr lang="en" sz="1600" b="1">
                <a:solidFill>
                  <a:srgbClr val="083C77"/>
                </a:solidFill>
                <a:latin typeface="Karla"/>
              </a:rPr>
              <a:t>Solution:</a:t>
            </a:r>
            <a:endParaRPr lang="en" b="1"/>
          </a:p>
          <a:p>
            <a:r>
              <a:rPr lang="en" sz="1600">
                <a:solidFill>
                  <a:srgbClr val="083C77"/>
                </a:solidFill>
                <a:latin typeface="Karla"/>
              </a:rPr>
              <a:t>Create a mock stock exchange database where users can register, view stock information, manage a virtual portfolio, and make simulated buy/sell transactions.</a:t>
            </a:r>
            <a:endParaRPr lang="en"/>
          </a:p>
          <a:p>
            <a:endParaRPr lang="en" sz="1600">
              <a:solidFill>
                <a:srgbClr val="083C77"/>
              </a:solidFill>
              <a:latin typeface="Karla"/>
            </a:endParaRPr>
          </a:p>
          <a:p>
            <a:endParaRPr lang="en" sz="1600">
              <a:solidFill>
                <a:srgbClr val="083C77"/>
              </a:solidFill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16694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FBD32-8FD5-C6FD-1EAF-E1BEC4A2F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89AD-43D5-5928-0E85-2051E5B6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82" y="168024"/>
            <a:ext cx="8510304" cy="747284"/>
          </a:xfrm>
        </p:spPr>
        <p:txBody>
          <a:bodyPr/>
          <a:lstStyle/>
          <a:p>
            <a:r>
              <a:rPr lang="en" b="1">
                <a:latin typeface="Karla"/>
              </a:rPr>
              <a:t>Project Requirements/ Objectives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CE982-ED1D-10A3-52B0-39F4AEF39138}"/>
              </a:ext>
            </a:extLst>
          </p:cNvPr>
          <p:cNvSpPr txBox="1"/>
          <p:nvPr/>
        </p:nvSpPr>
        <p:spPr>
          <a:xfrm>
            <a:off x="163099" y="1001430"/>
            <a:ext cx="767975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Karla"/>
              </a:rPr>
              <a:t>• Allow users to register new accounts and log in securely.  </a:t>
            </a:r>
          </a:p>
          <a:p>
            <a:r>
              <a:rPr lang="en-US" sz="1600">
                <a:solidFill>
                  <a:schemeClr val="tx1"/>
                </a:solidFill>
                <a:latin typeface="Karla"/>
              </a:rPr>
              <a:t>• Store user information and virtual account balance.  </a:t>
            </a:r>
          </a:p>
          <a:p>
            <a:r>
              <a:rPr lang="en-US" sz="1600">
                <a:solidFill>
                  <a:schemeClr val="tx1"/>
                </a:solidFill>
                <a:latin typeface="Karla"/>
              </a:rPr>
              <a:t>• Display available stocks with their name, symbol, and price.  </a:t>
            </a:r>
          </a:p>
          <a:p>
            <a:r>
              <a:rPr lang="en-US" sz="1600">
                <a:solidFill>
                  <a:schemeClr val="tx1"/>
                </a:solidFill>
                <a:latin typeface="Karla"/>
              </a:rPr>
              <a:t>• Enable users to add or remove stocks from their watchlist.  </a:t>
            </a:r>
          </a:p>
          <a:p>
            <a:r>
              <a:rPr lang="en-US" sz="1600">
                <a:solidFill>
                  <a:schemeClr val="tx1"/>
                </a:solidFill>
                <a:latin typeface="Karla"/>
              </a:rPr>
              <a:t>• Let users buy and sell stocks using virtual currency.  </a:t>
            </a:r>
          </a:p>
          <a:p>
            <a:r>
              <a:rPr lang="en-US" sz="1600">
                <a:solidFill>
                  <a:schemeClr val="tx1"/>
                </a:solidFill>
                <a:latin typeface="Karla"/>
              </a:rPr>
              <a:t>• Record every transaction in the database.  </a:t>
            </a:r>
          </a:p>
          <a:p>
            <a:r>
              <a:rPr lang="en-US" sz="1600">
                <a:solidFill>
                  <a:schemeClr val="tx1"/>
                </a:solidFill>
                <a:latin typeface="Karla"/>
              </a:rPr>
              <a:t>• Show each user’s portfolio and its current value.  </a:t>
            </a:r>
          </a:p>
          <a:p>
            <a:r>
              <a:rPr lang="en-US" sz="1600">
                <a:solidFill>
                  <a:schemeClr val="tx1"/>
                </a:solidFill>
                <a:latin typeface="Karla"/>
              </a:rPr>
              <a:t>• Maintain company and market information for each stock. </a:t>
            </a:r>
          </a:p>
          <a:p>
            <a:endParaRPr lang="en-US" sz="1600">
              <a:solidFill>
                <a:schemeClr val="tx1"/>
              </a:solidFill>
              <a:latin typeface="Karla"/>
            </a:endParaRPr>
          </a:p>
          <a:p>
            <a:r>
              <a:rPr lang="en-US" sz="1600">
                <a:solidFill>
                  <a:schemeClr val="tx1"/>
                </a:solidFill>
                <a:latin typeface="Karla"/>
              </a:rPr>
              <a:t>-Goal</a:t>
            </a:r>
            <a:r>
              <a:rPr lang="en-US" sz="1600" i="1">
                <a:solidFill>
                  <a:schemeClr val="tx1"/>
                </a:solidFill>
                <a:latin typeface="Karla"/>
              </a:rPr>
              <a:t>:</a:t>
            </a:r>
            <a:r>
              <a:rPr lang="en-US" sz="1600">
                <a:solidFill>
                  <a:schemeClr val="tx1"/>
                </a:solidFill>
                <a:latin typeface="Karla"/>
              </a:rPr>
              <a:t> Design a normalized, query-efficient database to support all user interactions.</a:t>
            </a:r>
          </a:p>
          <a:p>
            <a:endParaRPr lang="en-US" sz="1600">
              <a:solidFill>
                <a:schemeClr val="tx1"/>
              </a:solidFill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527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3D80-B55F-8AFD-DBA9-D909FEB08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356B-56F2-875E-A525-DF399384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" y="-130798"/>
            <a:ext cx="8073962" cy="811982"/>
          </a:xfrm>
        </p:spPr>
        <p:txBody>
          <a:bodyPr/>
          <a:lstStyle/>
          <a:p>
            <a:r>
              <a:rPr lang="en-US"/>
              <a:t>Use Case Diagram- User (Investor)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3" name="Picture 2" descr="A diagram of trading app&#10;&#10;AI-generated content may be incorrect.">
            <a:extLst>
              <a:ext uri="{FF2B5EF4-FFF2-40B4-BE49-F238E27FC236}">
                <a16:creationId xmlns:a16="http://schemas.microsoft.com/office/drawing/2014/main" id="{47F45011-05D1-45FE-2D13-DE93A425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4" y="560717"/>
            <a:ext cx="4553686" cy="45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A5202-ABFE-D24B-43E8-B215F512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6A45-4AA7-A6D5-70B6-39A6011A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" y="-141581"/>
            <a:ext cx="8041612" cy="822765"/>
          </a:xfrm>
        </p:spPr>
        <p:txBody>
          <a:bodyPr/>
          <a:lstStyle/>
          <a:p>
            <a:r>
              <a:rPr lang="en-US"/>
              <a:t>Use Case Diagram - Admin</a:t>
            </a:r>
            <a:br>
              <a:rPr lang="en-US"/>
            </a:br>
            <a:endParaRPr lang="en-US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3C982EA7-1E77-66D5-C8F3-C59A9EDB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" y="516403"/>
            <a:ext cx="4984233" cy="45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3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4AAC-4DD7-DA18-F582-18BC45C34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C078-578F-5069-368D-FA06E22C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26" y="-145126"/>
            <a:ext cx="5151764" cy="747284"/>
          </a:xfrm>
        </p:spPr>
        <p:txBody>
          <a:bodyPr/>
          <a:lstStyle/>
          <a:p>
            <a:r>
              <a:rPr lang="en-US"/>
              <a:t>Software Stack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3" name="Picture 2" descr="A screenshot of a software stack&#10;&#10;AI-generated content may be incorrect.">
            <a:extLst>
              <a:ext uri="{FF2B5EF4-FFF2-40B4-BE49-F238E27FC236}">
                <a16:creationId xmlns:a16="http://schemas.microsoft.com/office/drawing/2014/main" id="{2AF05AA3-4C85-E2BB-CDC1-55BB9B1E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7" y="493212"/>
            <a:ext cx="7695306" cy="447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1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3A13-8196-FEB8-85FF-C43C1C92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AB45-2ED4-226C-2C15-B53C735B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762" y="-208643"/>
            <a:ext cx="5151764" cy="747284"/>
          </a:xfrm>
        </p:spPr>
        <p:txBody>
          <a:bodyPr/>
          <a:lstStyle/>
          <a:p>
            <a:r>
              <a:rPr lang="en-US"/>
              <a:t>E/R Diagram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0CA896-3A01-0C7A-D6F0-EBB4A3966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114" y="360122"/>
            <a:ext cx="7496215" cy="47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1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8390-72F3-A5F9-BA31-851347C5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-89365"/>
            <a:ext cx="86868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Relation Specifications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592AF51-2D70-F059-D3F8-B6E0C768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63" y="348472"/>
            <a:ext cx="8698675" cy="47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75929"/>
      </p:ext>
    </p:extLst>
  </p:cSld>
  <p:clrMapOvr>
    <a:masterClrMapping/>
  </p:clrMapOvr>
</p:sld>
</file>

<file path=ppt/theme/theme1.xml><?xml version="1.0" encoding="utf-8"?>
<a:theme xmlns:a="http://schemas.openxmlformats.org/drawingml/2006/main" name="Blue Gradient by Slidesgo">
  <a:themeElements>
    <a:clrScheme name="Simple Light">
      <a:dk1>
        <a:srgbClr val="083C77"/>
      </a:dk1>
      <a:lt1>
        <a:srgbClr val="EBFCFF"/>
      </a:lt1>
      <a:dk2>
        <a:srgbClr val="083C77"/>
      </a:dk2>
      <a:lt2>
        <a:srgbClr val="9CE3E9"/>
      </a:lt2>
      <a:accent1>
        <a:srgbClr val="93C4E0"/>
      </a:accent1>
      <a:accent2>
        <a:srgbClr val="829E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3C7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Blue Gradient by Slidesgo</vt:lpstr>
      <vt:lpstr>PowerPoint Presentation</vt:lpstr>
      <vt:lpstr>The Team</vt:lpstr>
      <vt:lpstr>Project Background</vt:lpstr>
      <vt:lpstr>Project Requirements/ Objectives</vt:lpstr>
      <vt:lpstr>Use Case Diagram- User (Investor)  </vt:lpstr>
      <vt:lpstr>Use Case Diagram - Admin </vt:lpstr>
      <vt:lpstr>Software Stack  </vt:lpstr>
      <vt:lpstr>E/R Diagram  </vt:lpstr>
      <vt:lpstr>Relation Specifications</vt:lpstr>
      <vt:lpstr>The Team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modified xsi:type="dcterms:W3CDTF">2025-10-21T19:58:41Z</dcterms:modified>
</cp:coreProperties>
</file>